
<file path=[Content_Types].xml><?xml version="1.0" encoding="utf-8"?>
<Types xmlns="http://schemas.openxmlformats.org/package/2006/content-types">
  <Default Extension="png" ContentType="image/png"/>
  <Default Extension="bmp" ContentType="image/bmp"/>
  <Default Extension="pdf" ContentType="application/pdf"/>
  <Default Extension="rels" ContentType="application/vnd.openxmlformats-package.relationships+xml"/>
  <Default Extension="jpeg" ContentType="image/jpg"/>
  <Default Extension="mov" ContentType="application/movie"/>
  <Default Extension="xml" ContentType="application/xml"/>
  <Default Extension="gif" ContentType="image/gif"/>
  <Default Extension="tif" ContentType="image/tif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tableStyles.xml" ContentType="application/vnd.openxmlformats-officedocument.presentationml.tableStyles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1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7E3D2">
              <a:alpha val="5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DF6DA"/>
              </a:solidFill>
              <a:prstDash val="solid"/>
              <a:miter lim="400000"/>
            </a:ln>
          </a:right>
          <a:top>
            <a:ln w="12700" cap="flat">
              <a:solidFill>
                <a:srgbClr val="FDF6DA"/>
              </a:solidFill>
              <a:prstDash val="solid"/>
              <a:miter lim="400000"/>
            </a:ln>
          </a:top>
          <a:bottom>
            <a:ln w="12700" cap="flat">
              <a:solidFill>
                <a:srgbClr val="FDF6DA"/>
              </a:solidFill>
              <a:prstDash val="solid"/>
              <a:miter lim="400000"/>
            </a:ln>
          </a:bottom>
          <a:insideH>
            <a:ln w="12700" cap="flat">
              <a:solidFill>
                <a:srgbClr val="FDF6D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5C69B"/>
          </a:solidFill>
        </a:fill>
      </a:tcStyle>
    </a:firstCol>
    <a:la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DF6DA"/>
              </a:solidFill>
              <a:prstDash val="solid"/>
              <a:miter lim="400000"/>
            </a:ln>
          </a:bottom>
          <a:insideH>
            <a:ln w="12700" cap="flat">
              <a:solidFill>
                <a:srgbClr val="FDF6D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C9D69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aj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DBD2B2"/>
              </a:solidFill>
              <a:prstDash val="solid"/>
              <a:miter lim="400000"/>
            </a:ln>
          </a:top>
          <a:bottom>
            <a:ln w="12700" cap="flat">
              <a:solidFill>
                <a:srgbClr val="DBD2B2"/>
              </a:solidFill>
              <a:prstDash val="solid"/>
              <a:miter lim="400000"/>
            </a:ln>
          </a:bottom>
          <a:insideH>
            <a:ln w="12700" cap="flat">
              <a:solidFill>
                <a:srgbClr val="DBD2B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DF9ED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25400" cap="flat">
              <a:solidFill>
                <a:srgbClr val="C6BB94"/>
              </a:solidFill>
              <a:prstDash val="solid"/>
              <a:miter lim="400000"/>
            </a:ln>
          </a:left>
          <a:right>
            <a:ln w="25400" cap="flat">
              <a:solidFill>
                <a:srgbClr val="C6BB94"/>
              </a:solidFill>
              <a:prstDash val="solid"/>
              <a:miter lim="400000"/>
            </a:ln>
          </a:right>
          <a:top>
            <a:ln w="12700" cap="flat">
              <a:solidFill>
                <a:srgbClr val="DBD2B2"/>
              </a:solidFill>
              <a:prstDash val="solid"/>
              <a:miter lim="400000"/>
            </a:ln>
          </a:top>
          <a:bottom>
            <a:ln w="12700" cap="flat">
              <a:solidFill>
                <a:srgbClr val="DBD2B2"/>
              </a:solidFill>
              <a:prstDash val="solid"/>
              <a:miter lim="400000"/>
            </a:ln>
          </a:bottom>
          <a:insideH>
            <a:ln w="12700" cap="flat">
              <a:solidFill>
                <a:srgbClr val="DBD2B2"/>
              </a:solidFill>
              <a:prstDash val="solid"/>
              <a:miter lim="400000"/>
            </a:ln>
          </a:insideH>
          <a:insideV>
            <a:ln w="12700" cap="flat">
              <a:solidFill>
                <a:srgbClr val="DBD2B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6BB94"/>
              </a:solidFill>
              <a:prstDash val="solid"/>
              <a:miter lim="400000"/>
            </a:ln>
          </a:top>
          <a:bottom>
            <a:ln w="25400" cap="flat">
              <a:solidFill>
                <a:srgbClr val="C6BB94"/>
              </a:solidFill>
              <a:prstDash val="solid"/>
              <a:miter lim="400000"/>
            </a:ln>
          </a:bottom>
          <a:insideH>
            <a:ln w="12700" cap="flat">
              <a:solidFill>
                <a:srgbClr val="DBD2B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6BB94"/>
              </a:solidFill>
              <a:prstDash val="solid"/>
              <a:miter lim="400000"/>
            </a:ln>
          </a:top>
          <a:bottom>
            <a:ln w="25400" cap="flat">
              <a:solidFill>
                <a:srgbClr val="C6BB94"/>
              </a:solidFill>
              <a:prstDash val="solid"/>
              <a:miter lim="400000"/>
            </a:ln>
          </a:bottom>
          <a:insideH>
            <a:ln w="12700" cap="flat">
              <a:solidFill>
                <a:srgbClr val="DBD2B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commentAuthors" Target="commentAuthors.xml"/><Relationship Id="rId21" Type="http://schemas.openxmlformats.org/officeDocument/2006/relationships/customXml" Target="../customXml/item1.xml"/><Relationship Id="rId7" Type="http://schemas.openxmlformats.org/officeDocument/2006/relationships/notesMaster" Target="notesMasters/notesMaster1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viewProps" Target="viewProps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presProps" Target="presProps.xml"/><Relationship Id="rId6" Type="http://schemas.openxmlformats.org/officeDocument/2006/relationships/theme" Target="theme/theme1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customXml" Target="../customXml/item3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customXml" Target="../customXml/item2.xml"/>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4" name="Shape 15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线条"/>
          <p:cNvSpPr/>
          <p:nvPr/>
        </p:nvSpPr>
        <p:spPr>
          <a:xfrm>
            <a:off x="508000" y="5181600"/>
            <a:ext cx="119888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" name="标题文本"/>
          <p:cNvSpPr txBox="1"/>
          <p:nvPr>
            <p:ph type="title"/>
          </p:nvPr>
        </p:nvSpPr>
        <p:spPr>
          <a:xfrm>
            <a:off x="508000" y="3009900"/>
            <a:ext cx="11988800" cy="20320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5" name="正文级别 1…"/>
          <p:cNvSpPr txBox="1"/>
          <p:nvPr>
            <p:ph type="body" sz="quarter" idx="1"/>
          </p:nvPr>
        </p:nvSpPr>
        <p:spPr>
          <a:xfrm>
            <a:off x="508000" y="5562600"/>
            <a:ext cx="11988800" cy="8255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1pPr>
            <a:lvl2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2pPr>
            <a:lvl3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3pPr>
            <a:lvl4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4pPr>
            <a:lvl5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6" name="幻灯片编号"/>
          <p:cNvSpPr txBox="1"/>
          <p:nvPr>
            <p:ph type="sldNum" sz="quarter" idx="2"/>
          </p:nvPr>
        </p:nvSpPr>
        <p:spPr>
          <a:xfrm>
            <a:off x="12154001" y="8763000"/>
            <a:ext cx="342901" cy="3683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–Johnny Appleseed"/>
          <p:cNvSpPr txBox="1"/>
          <p:nvPr>
            <p:ph type="body" sz="quarter" idx="13"/>
          </p:nvPr>
        </p:nvSpPr>
        <p:spPr>
          <a:xfrm>
            <a:off x="508000" y="5918200"/>
            <a:ext cx="11988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40000"/>
              </a:lnSpc>
              <a:spcBef>
                <a:spcPts val="0"/>
              </a:spcBef>
              <a:buSzTx/>
              <a:buNone/>
              <a:defRPr i="1" sz="3000">
                <a:solidFill>
                  <a:srgbClr val="9D9D9D"/>
                </a:solidFill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06" name="“在此键入引文。”"/>
          <p:cNvSpPr txBox="1"/>
          <p:nvPr>
            <p:ph type="body" sz="quarter" idx="14"/>
          </p:nvPr>
        </p:nvSpPr>
        <p:spPr>
          <a:xfrm>
            <a:off x="1270000" y="4241799"/>
            <a:ext cx="10464800" cy="736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SzTx/>
              <a:buNone/>
              <a:defRPr sz="3600"/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10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142761833_2880x1921.jpeg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标题、项目符号与照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图像"/>
          <p:cNvSpPr/>
          <p:nvPr>
            <p:ph type="pic" sz="quarter" idx="13"/>
          </p:nvPr>
        </p:nvSpPr>
        <p:spPr>
          <a:xfrm>
            <a:off x="7556500" y="2933700"/>
            <a:ext cx="3987347" cy="5308600"/>
          </a:xfrm>
          <a:prstGeom prst="rect">
            <a:avLst/>
          </a:prstGeom>
          <a:ln w="9525">
            <a:round/>
          </a:ln>
          <a:effectLst>
            <a:outerShdw sx="100000" sy="100000" kx="0" ky="0" algn="b" rotWithShape="0" blurRad="63500" dist="381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30" name="标题文本"/>
          <p:cNvSpPr txBox="1"/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cap="none" sz="7800">
                <a:solidFill>
                  <a:srgbClr val="767367"/>
                </a:solidFill>
                <a:effectLst>
                  <a:outerShdw sx="100000" sy="100000" kx="0" ky="0" algn="b" rotWithShape="0" blurRad="63500" dist="12700" dir="5400000">
                    <a:srgbClr val="000000">
                      <a:alpha val="30000"/>
                    </a:srgbClr>
                  </a:outerShdw>
                </a:effectLst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31" name="正文级别 1…"/>
          <p:cNvSpPr txBox="1"/>
          <p:nvPr>
            <p:ph type="body" sz="half" idx="1"/>
          </p:nvPr>
        </p:nvSpPr>
        <p:spPr>
          <a:xfrm>
            <a:off x="787400" y="2768600"/>
            <a:ext cx="5486400" cy="57150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2800"/>
              </a:spcBef>
              <a:buSzPct val="50000"/>
              <a:buBlip>
                <a:blip r:embed="rId3"/>
              </a:buBlip>
              <a:defRPr sz="30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indent="-342900">
              <a:spcBef>
                <a:spcPts val="2800"/>
              </a:spcBef>
              <a:buSzPct val="50000"/>
              <a:buBlip>
                <a:blip r:embed="rId3"/>
              </a:buBlip>
              <a:defRPr sz="30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028700" indent="-342900">
              <a:spcBef>
                <a:spcPts val="2800"/>
              </a:spcBef>
              <a:buSzPct val="50000"/>
              <a:buBlip>
                <a:blip r:embed="rId3"/>
              </a:buBlip>
              <a:defRPr sz="30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indent="-342900">
              <a:spcBef>
                <a:spcPts val="2800"/>
              </a:spcBef>
              <a:buSzPct val="50000"/>
              <a:buBlip>
                <a:blip r:embed="rId3"/>
              </a:buBlip>
              <a:defRPr sz="30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714500" indent="-342900">
              <a:spcBef>
                <a:spcPts val="2800"/>
              </a:spcBef>
              <a:buSzPct val="50000"/>
              <a:buBlip>
                <a:blip r:embed="rId3"/>
              </a:buBlip>
              <a:defRPr sz="30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2" name="幻灯片编号"/>
          <p:cNvSpPr txBox="1"/>
          <p:nvPr>
            <p:ph type="sldNum" sz="quarter" idx="2"/>
          </p:nvPr>
        </p:nvSpPr>
        <p:spPr>
          <a:xfrm>
            <a:off x="6283553" y="9128861"/>
            <a:ext cx="424994" cy="436678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空白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幻灯片编号"/>
          <p:cNvSpPr txBox="1"/>
          <p:nvPr>
            <p:ph type="sldNum" sz="quarter" idx="2"/>
          </p:nvPr>
        </p:nvSpPr>
        <p:spPr>
          <a:xfrm>
            <a:off x="6283553" y="9128861"/>
            <a:ext cx="424994" cy="436678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标题 - 顶部对齐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标题文本"/>
          <p:cNvSpPr txBox="1"/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cap="none" sz="7800">
                <a:solidFill>
                  <a:srgbClr val="767367"/>
                </a:solidFill>
                <a:effectLst>
                  <a:outerShdw sx="100000" sy="100000" kx="0" ky="0" algn="b" rotWithShape="0" blurRad="63500" dist="12700" dir="5400000">
                    <a:srgbClr val="000000">
                      <a:alpha val="30000"/>
                    </a:srgbClr>
                  </a:outerShdw>
                </a:effectLst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47" name="幻灯片编号"/>
          <p:cNvSpPr txBox="1"/>
          <p:nvPr>
            <p:ph type="sldNum" sz="quarter" idx="2"/>
          </p:nvPr>
        </p:nvSpPr>
        <p:spPr>
          <a:xfrm>
            <a:off x="6283553" y="9128861"/>
            <a:ext cx="424994" cy="436678"/>
          </a:xfrm>
          <a:prstGeom prst="rect">
            <a:avLst/>
          </a:prstGeom>
        </p:spPr>
        <p:txBody>
          <a:bodyPr anchor="ctr"/>
          <a:lstStyle>
            <a:lvl1pPr>
              <a:defRPr sz="2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图像"/>
          <p:cNvSpPr/>
          <p:nvPr>
            <p:ph type="pic" idx="13"/>
          </p:nvPr>
        </p:nvSpPr>
        <p:spPr>
          <a:xfrm>
            <a:off x="622300" y="1181100"/>
            <a:ext cx="11760200" cy="5676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4" name="标题文本"/>
          <p:cNvSpPr txBox="1"/>
          <p:nvPr>
            <p:ph type="title"/>
          </p:nvPr>
        </p:nvSpPr>
        <p:spPr>
          <a:xfrm>
            <a:off x="508000" y="7099300"/>
            <a:ext cx="11988800" cy="11176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25" name="正文级别 1…"/>
          <p:cNvSpPr txBox="1"/>
          <p:nvPr>
            <p:ph type="body" sz="quarter" idx="1"/>
          </p:nvPr>
        </p:nvSpPr>
        <p:spPr>
          <a:xfrm>
            <a:off x="508000" y="8267700"/>
            <a:ext cx="11988800" cy="8382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1pPr>
            <a:lvl2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2pPr>
            <a:lvl3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3pPr>
            <a:lvl4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4pPr>
            <a:lvl5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文本"/>
          <p:cNvSpPr txBox="1"/>
          <p:nvPr>
            <p:ph type="title"/>
          </p:nvPr>
        </p:nvSpPr>
        <p:spPr>
          <a:xfrm>
            <a:off x="508000" y="3860800"/>
            <a:ext cx="11988800" cy="2032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图像"/>
          <p:cNvSpPr/>
          <p:nvPr>
            <p:ph type="pic" sz="half" idx="13"/>
          </p:nvPr>
        </p:nvSpPr>
        <p:spPr>
          <a:xfrm>
            <a:off x="6805519" y="981849"/>
            <a:ext cx="5575301" cy="7531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2" name="标题文本"/>
          <p:cNvSpPr txBox="1"/>
          <p:nvPr>
            <p:ph type="title"/>
          </p:nvPr>
        </p:nvSpPr>
        <p:spPr>
          <a:xfrm>
            <a:off x="508000" y="2400300"/>
            <a:ext cx="5829300" cy="6070600"/>
          </a:xfrm>
          <a:prstGeom prst="rect">
            <a:avLst/>
          </a:prstGeom>
        </p:spPr>
        <p:txBody>
          <a:bodyPr anchor="t"/>
          <a:lstStyle/>
          <a:p>
            <a:pPr/>
            <a:r>
              <a:t>标题文本</a:t>
            </a:r>
          </a:p>
        </p:txBody>
      </p:sp>
      <p:sp>
        <p:nvSpPr>
          <p:cNvPr id="43" name="正文级别 1…"/>
          <p:cNvSpPr txBox="1"/>
          <p:nvPr>
            <p:ph type="body" sz="quarter" idx="1"/>
          </p:nvPr>
        </p:nvSpPr>
        <p:spPr>
          <a:xfrm>
            <a:off x="508000" y="1168400"/>
            <a:ext cx="5829300" cy="8382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1pPr>
            <a:lvl2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2pPr>
            <a:lvl3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3pPr>
            <a:lvl4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4pPr>
            <a:lvl5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线条"/>
          <p:cNvSpPr/>
          <p:nvPr/>
        </p:nvSpPr>
        <p:spPr>
          <a:xfrm>
            <a:off x="508000" y="25781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线条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" name="线条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4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线条"/>
          <p:cNvSpPr/>
          <p:nvPr/>
        </p:nvSpPr>
        <p:spPr>
          <a:xfrm>
            <a:off x="508000" y="2578100"/>
            <a:ext cx="119888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3" name="线条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4" name="线条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5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6" name="正文级别 1…"/>
          <p:cNvSpPr txBox="1"/>
          <p:nvPr>
            <p:ph type="body" idx="1"/>
          </p:nvPr>
        </p:nvSpPr>
        <p:spPr>
          <a:xfrm>
            <a:off x="508000" y="3035300"/>
            <a:ext cx="11988800" cy="57277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线条"/>
          <p:cNvSpPr/>
          <p:nvPr/>
        </p:nvSpPr>
        <p:spPr>
          <a:xfrm>
            <a:off x="508000" y="2578100"/>
            <a:ext cx="119888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5" name="线条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6" name="线条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7" name="图像"/>
          <p:cNvSpPr/>
          <p:nvPr>
            <p:ph type="pic" sz="half" idx="13"/>
          </p:nvPr>
        </p:nvSpPr>
        <p:spPr>
          <a:xfrm>
            <a:off x="620619" y="2994799"/>
            <a:ext cx="5524501" cy="5524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79" name="正文级别 1…"/>
          <p:cNvSpPr txBox="1"/>
          <p:nvPr>
            <p:ph type="body" sz="half" idx="1"/>
          </p:nvPr>
        </p:nvSpPr>
        <p:spPr>
          <a:xfrm>
            <a:off x="6781800" y="2971800"/>
            <a:ext cx="5727700" cy="5524500"/>
          </a:xfrm>
          <a:prstGeom prst="rect">
            <a:avLst/>
          </a:prstGeom>
        </p:spPr>
        <p:txBody>
          <a:bodyPr/>
          <a:lstStyle>
            <a:lvl1pPr marL="368300" indent="-368300">
              <a:spcBef>
                <a:spcPts val="3200"/>
              </a:spcBef>
              <a:buSzPct val="30000"/>
              <a:buBlip>
                <a:blip r:embed="rId2"/>
              </a:buBlip>
              <a:defRPr sz="3000"/>
            </a:lvl1pPr>
            <a:lvl2pPr marL="736600" indent="-368300">
              <a:spcBef>
                <a:spcPts val="3200"/>
              </a:spcBef>
              <a:buSzPct val="30000"/>
              <a:buBlip>
                <a:blip r:embed="rId2"/>
              </a:buBlip>
              <a:defRPr sz="3000"/>
            </a:lvl2pPr>
            <a:lvl3pPr marL="1104900" indent="-368300">
              <a:spcBef>
                <a:spcPts val="3200"/>
              </a:spcBef>
              <a:buSzPct val="30000"/>
              <a:buBlip>
                <a:blip r:embed="rId2"/>
              </a:buBlip>
              <a:defRPr sz="3000"/>
            </a:lvl3pPr>
            <a:lvl4pPr marL="1473200" indent="-368300">
              <a:spcBef>
                <a:spcPts val="3200"/>
              </a:spcBef>
              <a:buSzPct val="30000"/>
              <a:buBlip>
                <a:blip r:embed="rId2"/>
              </a:buBlip>
              <a:defRPr sz="3000"/>
            </a:lvl4pPr>
            <a:lvl5pPr marL="1841500" indent="-368300">
              <a:spcBef>
                <a:spcPts val="3200"/>
              </a:spcBef>
              <a:buSzPct val="30000"/>
              <a:buBlip>
                <a:blip r:embed="rId2"/>
              </a:buBlip>
              <a:defRPr sz="30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图像"/>
          <p:cNvSpPr/>
          <p:nvPr>
            <p:ph type="pic" sz="quarter" idx="13"/>
          </p:nvPr>
        </p:nvSpPr>
        <p:spPr>
          <a:xfrm>
            <a:off x="6654800" y="977900"/>
            <a:ext cx="5727700" cy="3606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图像"/>
          <p:cNvSpPr/>
          <p:nvPr>
            <p:ph type="pic" sz="quarter" idx="14"/>
          </p:nvPr>
        </p:nvSpPr>
        <p:spPr>
          <a:xfrm>
            <a:off x="6654800" y="5003800"/>
            <a:ext cx="5727700" cy="3644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7" name="图像"/>
          <p:cNvSpPr/>
          <p:nvPr>
            <p:ph type="pic" sz="half" idx="15"/>
          </p:nvPr>
        </p:nvSpPr>
        <p:spPr>
          <a:xfrm>
            <a:off x="620619" y="975499"/>
            <a:ext cx="5575301" cy="76708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线条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线条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" name="正文级别 1…"/>
          <p:cNvSpPr txBox="1"/>
          <p:nvPr>
            <p:ph type="body" idx="1"/>
          </p:nvPr>
        </p:nvSpPr>
        <p:spPr>
          <a:xfrm>
            <a:off x="508000" y="977900"/>
            <a:ext cx="11988800" cy="778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标题文本"/>
          <p:cNvSpPr txBox="1"/>
          <p:nvPr>
            <p:ph type="title"/>
          </p:nvPr>
        </p:nvSpPr>
        <p:spPr>
          <a:xfrm>
            <a:off x="508000" y="596900"/>
            <a:ext cx="11988800" cy="190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6" name="幻灯片编号"/>
          <p:cNvSpPr txBox="1"/>
          <p:nvPr>
            <p:ph type="sldNum" sz="quarter" idx="2"/>
          </p:nvPr>
        </p:nvSpPr>
        <p:spPr>
          <a:xfrm>
            <a:off x="12166701" y="8763000"/>
            <a:ext cx="342901" cy="3683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400" u="none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1pPr>
      <a:lvl2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400" u="none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2pPr>
      <a:lvl3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400" u="none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3pPr>
      <a:lvl4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400" u="none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4pPr>
      <a:lvl5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400" u="none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5pPr>
      <a:lvl6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400" u="none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6pPr>
      <a:lvl7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400" u="none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7pPr>
      <a:lvl8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400" u="none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8pPr>
      <a:lvl9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400" u="none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9pPr>
    </p:titleStyle>
    <p:bodyStyle>
      <a:lvl1pPr marL="4191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1pPr>
      <a:lvl2pPr marL="8382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2pPr>
      <a:lvl3pPr marL="12573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3pPr>
      <a:lvl4pPr marL="16764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4pPr>
      <a:lvl5pPr marL="20955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5pPr>
      <a:lvl6pPr marL="25146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6pPr>
      <a:lvl7pPr marL="29337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7pPr>
      <a:lvl8pPr marL="33528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8pPr>
      <a:lvl9pPr marL="37719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400" u="none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3" Type="http://schemas.openxmlformats.org/officeDocument/2006/relationships/image" Target="../media/image3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6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3" Type="http://schemas.openxmlformats.org/officeDocument/2006/relationships/image" Target="../media/image7.jpeg"/><Relationship Id="rId4" Type="http://schemas.openxmlformats.org/officeDocument/2006/relationships/image" Target="../media/image1.tif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2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3" Type="http://schemas.openxmlformats.org/officeDocument/2006/relationships/image" Target="../media/image8.jpe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jpeg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5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ewage treatment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Sewage treatment</a:t>
            </a:r>
          </a:p>
        </p:txBody>
      </p:sp>
      <p:sp>
        <p:nvSpPr>
          <p:cNvPr id="157" name="By Wendy Chai…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43305">
              <a:defRPr sz="2232"/>
            </a:pPr>
            <a:r>
              <a:t>By Wendy Chai</a:t>
            </a:r>
          </a:p>
          <a:p>
            <a:pPr defTabSz="543305">
              <a:defRPr sz="2232"/>
            </a:pPr>
            <a:r>
              <a:t>Please read P309-311 on your textbook.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污水处理厂WechatIMG439.jpeg" descr="污水处理厂WechatIMG439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污水处理厂WechatIMG440.jpeg" descr="污水处理厂WechatIMG440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4800" y="0"/>
            <a:ext cx="73152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污水处理厂WechatIMG438.jpeg" descr="污水处理厂WechatIMG438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4800" y="0"/>
            <a:ext cx="73152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he e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end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onserve water - sewage treat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Conserve water - sewage treatment</a:t>
            </a:r>
          </a:p>
        </p:txBody>
      </p:sp>
      <p:sp>
        <p:nvSpPr>
          <p:cNvPr id="160" name="What is sewage?…"/>
          <p:cNvSpPr txBox="1"/>
          <p:nvPr>
            <p:ph type="body" sz="half" idx="1"/>
          </p:nvPr>
        </p:nvSpPr>
        <p:spPr>
          <a:xfrm>
            <a:off x="621459" y="2584221"/>
            <a:ext cx="5486401" cy="6916844"/>
          </a:xfrm>
          <a:prstGeom prst="rect">
            <a:avLst/>
          </a:prstGeom>
        </p:spPr>
        <p:txBody>
          <a:bodyPr/>
          <a:lstStyle/>
          <a:p>
            <a:pPr marL="339470" indent="-339470" defTabSz="578358">
              <a:spcBef>
                <a:spcPts val="1900"/>
              </a:spcBef>
              <a:buBlip>
                <a:blip r:embed="rId2"/>
              </a:buBlip>
              <a:defRPr sz="2970"/>
            </a:pPr>
            <a:r>
              <a:t>What is sewage?</a:t>
            </a:r>
          </a:p>
          <a:p>
            <a:pPr marL="339470" indent="-339470" defTabSz="578358">
              <a:spcBef>
                <a:spcPts val="1900"/>
              </a:spcBef>
              <a:buBlip>
                <a:blip r:embed="rId2"/>
              </a:buBlip>
              <a:defRPr sz="2970"/>
            </a:pPr>
            <a:r>
              <a:t>Waste liquid from houses (bathroom, kitchen), offices, industry and other parts of villages, towns and cities. Rain and other liquid that run off streets into drains.</a:t>
            </a:r>
          </a:p>
          <a:p>
            <a:pPr marL="339470" indent="-339470" defTabSz="578358">
              <a:spcBef>
                <a:spcPts val="1900"/>
              </a:spcBef>
              <a:buBlip>
                <a:blip r:embed="rId2"/>
              </a:buBlip>
              <a:defRPr sz="2970"/>
            </a:pPr>
            <a:r>
              <a:t>So sewage contains mostly water, but also urine and feces, toilet paper, detergents, oil and many other chemicals, microorganisms (potential pathogens).</a:t>
            </a:r>
          </a:p>
        </p:txBody>
      </p:sp>
      <p:pic>
        <p:nvPicPr>
          <p:cNvPr id="161" name="th-26.jpeg" descr="th-26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27800" y="3002201"/>
            <a:ext cx="6019800" cy="337820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Raw sewage should not run into rivers before being treated."/>
          <p:cNvSpPr txBox="1"/>
          <p:nvPr/>
        </p:nvSpPr>
        <p:spPr>
          <a:xfrm>
            <a:off x="6647916" y="7491984"/>
            <a:ext cx="4948154" cy="1475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28083" indent="-328083" algn="l">
              <a:spcBef>
                <a:spcPts val="2000"/>
              </a:spcBef>
              <a:buSzPct val="50000"/>
              <a:buBlip>
                <a:blip r:embed="rId2"/>
              </a:buBlip>
              <a:defRPr sz="30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/>
              <a:t>Raw sewage</a:t>
            </a:r>
            <a:r>
              <a:t> should not run into rivers before being treated.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5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7" dur="400"/>
                                        <p:tgtEl>
                                          <p:spTgt spid="16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5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10" dur="400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5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15" dur="400"/>
                                        <p:tgtEl>
                                          <p:spTgt spid="1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5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28" dur="400"/>
                                        <p:tgtEl>
                                          <p:spTgt spid="1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5" presetID="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33" dur="4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60" grpId="1"/>
      <p:bldP build="whole" bldLvl="1" animBg="1" rev="0" advAuto="0" spid="162" grpId="3"/>
      <p:bldP build="whole" bldLvl="1" animBg="1" rev="0" advAuto="0" spid="161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th-25.jpeg" descr="th-25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88879" y="205960"/>
            <a:ext cx="6293744" cy="35319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SewagePipesGeneric_large.jpg" descr="SewagePipesGeneric_larg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17412" y="6061112"/>
            <a:ext cx="6236678" cy="3378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65a8136-36a4-11e7-8666-b01f890241dc-780x481.jpg" descr="b65a8136-36a4-11e7-8666-b01f890241dc-780x481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1666" y="2953824"/>
            <a:ext cx="6236678" cy="3845952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Sewage treatment plant"/>
          <p:cNvSpPr txBox="1"/>
          <p:nvPr/>
        </p:nvSpPr>
        <p:spPr>
          <a:xfrm>
            <a:off x="164058" y="6841233"/>
            <a:ext cx="4983481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Sewage treatment plant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7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7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6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7" grpId="2"/>
      <p:bldP build="whole" bldLvl="1" animBg="1" rev="0" advAuto="0" spid="165" grpId="3"/>
      <p:bldP build="whole" bldLvl="1" animBg="1" rev="0" advAuto="0" spid="16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ewage treatment"/>
          <p:cNvSpPr txBox="1"/>
          <p:nvPr>
            <p:ph type="title"/>
          </p:nvPr>
        </p:nvSpPr>
        <p:spPr>
          <a:xfrm>
            <a:off x="787400" y="254000"/>
            <a:ext cx="4687756" cy="2438400"/>
          </a:xfrm>
          <a:prstGeom prst="rect">
            <a:avLst/>
          </a:prstGeom>
        </p:spPr>
        <p:txBody>
          <a:bodyPr/>
          <a:lstStyle/>
          <a:p>
            <a:pPr/>
            <a:r>
              <a:t>Sewage treatment</a:t>
            </a:r>
          </a:p>
        </p:txBody>
      </p:sp>
      <p:sp>
        <p:nvSpPr>
          <p:cNvPr id="170" name="Step 1. Screening…"/>
          <p:cNvSpPr txBox="1"/>
          <p:nvPr>
            <p:ph type="body" sz="half" idx="1"/>
          </p:nvPr>
        </p:nvSpPr>
        <p:spPr>
          <a:xfrm>
            <a:off x="601133" y="2768600"/>
            <a:ext cx="4845249" cy="57150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Step 1. Screening</a:t>
            </a:r>
          </a:p>
          <a:p>
            <a:pPr marL="529166" indent="-529166">
              <a:buSzPct val="100000"/>
              <a:buAutoNum type="alphaUcPeriod" startAt="1"/>
            </a:pPr>
            <a:r>
              <a:t>Remove large objects like stones, grit by screens</a:t>
            </a:r>
          </a:p>
          <a:p>
            <a:pPr marL="529166" indent="-529166">
              <a:buSzPct val="100000"/>
              <a:buAutoNum type="alphaUcPeriod" startAt="1"/>
            </a:pPr>
            <a:r>
              <a:t>Settlement tank: other smaller insoluble particles form a sediment and is removed</a:t>
            </a:r>
          </a:p>
        </p:txBody>
      </p:sp>
      <p:pic>
        <p:nvPicPr>
          <p:cNvPr id="171" name="sewer-treatment.jpg" descr="sewer-treatment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10990" y="5435572"/>
            <a:ext cx="7304851" cy="40298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86860" y="414101"/>
            <a:ext cx="4397840" cy="3949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圆角矩形" descr="圆角矩形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00634" y="6094402"/>
            <a:ext cx="1310419" cy="907142"/>
          </a:xfrm>
          <a:prstGeom prst="rect">
            <a:avLst/>
          </a:prstGeom>
        </p:spPr>
      </p:pic>
      <p:pic>
        <p:nvPicPr>
          <p:cNvPr id="175" name="圆角矩形" descr="圆角矩形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221882" y="5650931"/>
            <a:ext cx="3870915" cy="1235291"/>
          </a:xfrm>
          <a:prstGeom prst="rect">
            <a:avLst/>
          </a:prstGeom>
        </p:spPr>
      </p:pic>
      <p:pic>
        <p:nvPicPr>
          <p:cNvPr id="177" name="图像" descr="图像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493535" y="2441494"/>
            <a:ext cx="4526356" cy="30175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17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17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Class="entr" nodeType="with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00" fill="hold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00" fill="hold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"/>
                            </p:stCondLst>
                            <p:childTnLst>
                              <p:par>
                                <p:cTn id="30" presetClass="entr" nodeType="after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00" fill="hold"/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00" fill="hold"/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00"/>
                            </p:stCondLst>
                            <p:childTnLst>
                              <p:par>
                                <p:cTn id="35" presetClass="entr" nodeType="after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00" fill="hold"/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00" fill="hold"/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1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2" grpId="3"/>
      <p:bldP build="whole" bldLvl="1" animBg="1" rev="0" advAuto="0" spid="177" grpId="5"/>
      <p:bldP build="whole" bldLvl="1" animBg="1" rev="0" advAuto="0" spid="173" grpId="1"/>
      <p:bldP build="whole" bldLvl="1" animBg="1" rev="0" advAuto="0" spid="175" grpId="2"/>
      <p:bldP build="p" bldLvl="5" animBg="1" rev="0" advAuto="0" spid="170" grpId="4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ewage treatment"/>
          <p:cNvSpPr txBox="1"/>
          <p:nvPr>
            <p:ph type="title"/>
          </p:nvPr>
        </p:nvSpPr>
        <p:spPr>
          <a:xfrm>
            <a:off x="787400" y="254000"/>
            <a:ext cx="5237472" cy="2438400"/>
          </a:xfrm>
          <a:prstGeom prst="rect">
            <a:avLst/>
          </a:prstGeom>
        </p:spPr>
        <p:txBody>
          <a:bodyPr/>
          <a:lstStyle/>
          <a:p>
            <a:pPr/>
            <a:r>
              <a:t>Sewage treatment</a:t>
            </a:r>
          </a:p>
        </p:txBody>
      </p:sp>
      <p:sp>
        <p:nvSpPr>
          <p:cNvPr id="180" name="Step 2. A) Trickling filter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Step 2. A) Trickling filters</a:t>
            </a:r>
          </a:p>
          <a:p>
            <a:pPr>
              <a:buBlip>
                <a:blip r:embed="rId2"/>
              </a:buBlip>
            </a:pPr>
            <a:r>
              <a:t>The resulting liquid is sprinkled over a trickling filter bed, which is a stack of small stones and clinker covered by many different aerobic microorganisms including bacteria, protoctists and fungi.</a:t>
            </a:r>
          </a:p>
        </p:txBody>
      </p:sp>
      <p:pic>
        <p:nvPicPr>
          <p:cNvPr id="181" name="Trickling-filter-distributor-drive.jpg" descr="Trickling-filter-distributor-driv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08893" y="294544"/>
            <a:ext cx="6324601" cy="452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Sewage.png" descr="Sew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01086" y="5196013"/>
            <a:ext cx="6540214" cy="43078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圆角矩形" descr="圆角矩形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88100" y="6626023"/>
            <a:ext cx="3181946" cy="178712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5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13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5" presetID="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18" dur="7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"/>
                            </p:stCondLst>
                            <p:childTnLst>
                              <p:par>
                                <p:cTn id="20" presetClass="entr" nodeType="after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0" grpId="1"/>
      <p:bldP build="whole" bldLvl="1" animBg="1" rev="0" advAuto="0" spid="181" grpId="2"/>
      <p:bldP build="whole" bldLvl="1" animBg="1" rev="0" advAuto="0" spid="182" grpId="3"/>
      <p:bldP build="whole" bldLvl="1" animBg="1" rev="0" advAuto="0" spid="183" grpId="4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ewage treat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Sewage treatment</a:t>
            </a:r>
          </a:p>
        </p:txBody>
      </p:sp>
      <p:pic>
        <p:nvPicPr>
          <p:cNvPr id="187" name="23955-004-2C395C6A.jpg" descr="23955-004-2C395C6A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4490" y="3401483"/>
            <a:ext cx="10381974" cy="5856056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Step 2. B) Activated sludge"/>
          <p:cNvSpPr txBox="1"/>
          <p:nvPr/>
        </p:nvSpPr>
        <p:spPr>
          <a:xfrm>
            <a:off x="982133" y="2536867"/>
            <a:ext cx="5093590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42900" indent="-342900" algn="l">
              <a:spcBef>
                <a:spcPts val="2800"/>
              </a:spcBef>
              <a:buSzPct val="50000"/>
              <a:buBlip>
                <a:blip r:embed="rId3"/>
              </a:buBlip>
              <a:defRPr sz="30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Step 2. B) Activated sludge</a:t>
            </a:r>
          </a:p>
        </p:txBody>
      </p:sp>
      <p:pic>
        <p:nvPicPr>
          <p:cNvPr id="189" name="圆角矩形" descr="圆角矩形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61293" y="3832023"/>
            <a:ext cx="4360599" cy="396511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屏幕快照 2020-04-01 11.20.09.png" descr="屏幕快照 2020-04-01 11.20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906812"/>
            <a:ext cx="13004801" cy="87527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圆角矩形" descr="圆角矩形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30899" y="2739979"/>
            <a:ext cx="4360600" cy="232590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99566" y="828024"/>
            <a:ext cx="6940200" cy="39078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0353" y="3055534"/>
            <a:ext cx="4088991" cy="61923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94099" y="4900899"/>
            <a:ext cx="6951134" cy="4619563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Sludge"/>
          <p:cNvSpPr txBox="1"/>
          <p:nvPr/>
        </p:nvSpPr>
        <p:spPr>
          <a:xfrm>
            <a:off x="497702" y="2326366"/>
            <a:ext cx="1545337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Sludge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5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7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5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12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6" grpId="1"/>
      <p:bldP build="whole" bldLvl="1" animBg="1" rev="0" advAuto="0" spid="198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污水处理厂WechatIMG441.jpeg" descr="污水处理厂WechatIMG44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New_Template3">
  <a:themeElements>
    <a:clrScheme name="New_Template3">
      <a:dk1>
        <a:srgbClr val="606060"/>
      </a:dk1>
      <a:lt1>
        <a:srgbClr val="006060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3">
      <a:majorFont>
        <a:latin typeface="Gill Sans Light"/>
        <a:ea typeface="Gill Sans Light"/>
        <a:cs typeface="Gill Sans Light"/>
      </a:majorFont>
      <a:minorFont>
        <a:latin typeface="Gill Sans"/>
        <a:ea typeface="Gill Sans"/>
        <a:cs typeface="Gill Sans"/>
      </a:minorFont>
    </a:fontScheme>
    <a:fmtScheme name="New_Template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25400" dir="5400000">
              <a:srgbClr val="00000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rgbClr val="6F6A5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60606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3">
  <a:themeElements>
    <a:clrScheme name="New_Template3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3">
      <a:majorFont>
        <a:latin typeface="Gill Sans Light"/>
        <a:ea typeface="Gill Sans Light"/>
        <a:cs typeface="Gill Sans Light"/>
      </a:majorFont>
      <a:minorFont>
        <a:latin typeface="Gill Sans"/>
        <a:ea typeface="Gill Sans"/>
        <a:cs typeface="Gill Sans"/>
      </a:minorFont>
    </a:fontScheme>
    <a:fmtScheme name="New_Template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25400" dir="5400000">
              <a:srgbClr val="00000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rgbClr val="6F6A5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60606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2FBD0BF5A998E4FBF3D7F1E0E7141BA" ma:contentTypeVersion="11" ma:contentTypeDescription="Create a new document." ma:contentTypeScope="" ma:versionID="2900167372ef891b9543ccdbe48d3a46">
  <xsd:schema xmlns:xsd="http://www.w3.org/2001/XMLSchema" xmlns:xs="http://www.w3.org/2001/XMLSchema" xmlns:p="http://schemas.microsoft.com/office/2006/metadata/properties" xmlns:ns2="638b3d8b-b976-4de6-b921-0ae678ab4705" xmlns:ns3="dae67ecd-5e24-42a2-8771-e1145e54c48e" targetNamespace="http://schemas.microsoft.com/office/2006/metadata/properties" ma:root="true" ma:fieldsID="c6d5648b3e5fdd31bca91684134b5e19" ns2:_="" ns3:_="">
    <xsd:import namespace="638b3d8b-b976-4de6-b921-0ae678ab4705"/>
    <xsd:import namespace="dae67ecd-5e24-42a2-8771-e1145e54c48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8b3d8b-b976-4de6-b921-0ae678ab47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e67ecd-5e24-42a2-8771-e1145e54c48e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BA45257-2598-4755-BFE6-50105B3CDF22}"/>
</file>

<file path=customXml/itemProps2.xml><?xml version="1.0" encoding="utf-8"?>
<ds:datastoreItem xmlns:ds="http://schemas.openxmlformats.org/officeDocument/2006/customXml" ds:itemID="{BAA9F50C-DB48-40E3-8B91-DC3131FD46B4}"/>
</file>

<file path=customXml/itemProps3.xml><?xml version="1.0" encoding="utf-8"?>
<ds:datastoreItem xmlns:ds="http://schemas.openxmlformats.org/officeDocument/2006/customXml" ds:itemID="{C0CDDE2F-F733-4DE5-A8A4-944E5BDB5DD2}"/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0x01010002FBD0BF5A998E4FBF3D7F1E0E7141BA</vt:lpwstr>
  </property>
</Properties>
</file>